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56" r:id="rId2"/>
    <p:sldId id="523" r:id="rId3"/>
    <p:sldId id="482" r:id="rId4"/>
    <p:sldId id="513" r:id="rId5"/>
    <p:sldId id="521" r:id="rId6"/>
    <p:sldId id="520" r:id="rId7"/>
    <p:sldId id="522" r:id="rId8"/>
  </p:sldIdLst>
  <p:sldSz cx="9144000" cy="6858000" type="screen4x3"/>
  <p:notesSz cx="6858000" cy="9296400"/>
  <p:defaultTex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9900"/>
    <a:srgbClr val="CCECFF"/>
    <a:srgbClr val="99FF99"/>
    <a:srgbClr val="FF5050"/>
    <a:srgbClr val="FFFFCC"/>
    <a:srgbClr val="CCCC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1248" autoAdjust="0"/>
  </p:normalViewPr>
  <p:slideViewPr>
    <p:cSldViewPr showGuides="1">
      <p:cViewPr varScale="1">
        <p:scale>
          <a:sx n="56" d="100"/>
          <a:sy n="56" d="100"/>
        </p:scale>
        <p:origin x="2286" y="72"/>
      </p:cViewPr>
      <p:guideLst>
        <p:guide orient="horz" pos="2160"/>
        <p:guide pos="2880"/>
      </p:guideLst>
    </p:cSldViewPr>
  </p:slideViewPr>
  <p:outlineViewPr>
    <p:cViewPr>
      <p:scale>
        <a:sx n="33" d="100"/>
        <a:sy n="33" d="100"/>
      </p:scale>
      <p:origin x="48" y="3972"/>
    </p:cViewPr>
  </p:outlineViewPr>
  <p:notesTextViewPr>
    <p:cViewPr>
      <p:scale>
        <a:sx n="100" d="100"/>
        <a:sy n="100" d="100"/>
      </p:scale>
      <p:origin x="0" y="0"/>
    </p:cViewPr>
  </p:notesTextViewPr>
  <p:sorterViewPr>
    <p:cViewPr>
      <p:scale>
        <a:sx n="100" d="100"/>
        <a:sy n="100" d="100"/>
      </p:scale>
      <p:origin x="0" y="4512"/>
    </p:cViewPr>
  </p:sorterViewPr>
  <p:notesViewPr>
    <p:cSldViewPr showGuides="1">
      <p:cViewPr varScale="1">
        <p:scale>
          <a:sx n="81" d="100"/>
          <a:sy n="81" d="100"/>
        </p:scale>
        <p:origin x="-3114"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029" y="0"/>
            <a:ext cx="2972421" cy="465138"/>
          </a:xfrm>
          <a:prstGeom prst="rect">
            <a:avLst/>
          </a:prstGeom>
        </p:spPr>
        <p:txBody>
          <a:bodyPr vert="horz" lIns="91440" tIns="45720" rIns="91440" bIns="45720" rtlCol="0"/>
          <a:lstStyle>
            <a:lvl1pPr algn="r">
              <a:defRPr sz="1200"/>
            </a:lvl1pPr>
          </a:lstStyle>
          <a:p>
            <a:fld id="{5E53112D-ACD9-4B91-A0E0-9B7448B2A396}" type="datetimeFigureOut">
              <a:rPr lang="en-US" smtClean="0"/>
              <a:t>2/17/2017</a:t>
            </a:fld>
            <a:endParaRPr lang="en-US"/>
          </a:p>
        </p:txBody>
      </p:sp>
      <p:sp>
        <p:nvSpPr>
          <p:cNvPr id="4" name="Footer Placeholder 3"/>
          <p:cNvSpPr>
            <a:spLocks noGrp="1"/>
          </p:cNvSpPr>
          <p:nvPr>
            <p:ph type="ftr" sz="quarter" idx="2"/>
          </p:nvPr>
        </p:nvSpPr>
        <p:spPr>
          <a:xfrm>
            <a:off x="3"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9" y="8829675"/>
            <a:ext cx="2972421" cy="465138"/>
          </a:xfrm>
          <a:prstGeom prst="rect">
            <a:avLst/>
          </a:prstGeom>
        </p:spPr>
        <p:txBody>
          <a:bodyPr vert="horz" lIns="91440" tIns="45720" rIns="91440" bIns="45720" rtlCol="0" anchor="b"/>
          <a:lstStyle>
            <a:lvl1pPr algn="r">
              <a:defRPr sz="1200"/>
            </a:lvl1pPr>
          </a:lstStyle>
          <a:p>
            <a:fld id="{D0340B23-657D-4C2F-A29C-B45F8506062D}" type="slidenum">
              <a:rPr lang="en-US" smtClean="0"/>
              <a:t>‹#›</a:t>
            </a:fld>
            <a:endParaRPr lang="en-US"/>
          </a:p>
        </p:txBody>
      </p:sp>
    </p:spTree>
    <p:extLst>
      <p:ext uri="{BB962C8B-B14F-4D97-AF65-F5344CB8AC3E}">
        <p14:creationId xmlns:p14="http://schemas.microsoft.com/office/powerpoint/2010/main" val="1607366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029" y="0"/>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6421" y="4416427"/>
            <a:ext cx="548515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3" y="8829675"/>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029" y="8829675"/>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pPr>
              <a:defRPr/>
            </a:pPr>
            <a:fld id="{52578200-3EC4-418D-8811-B2C1F2833DC0}" type="slidenum">
              <a:rPr lang="en-US"/>
              <a:pPr>
                <a:defRPr/>
              </a:pPr>
              <a:t>‹#›</a:t>
            </a:fld>
            <a:endParaRPr lang="en-US" dirty="0"/>
          </a:p>
        </p:txBody>
      </p:sp>
    </p:spTree>
    <p:extLst>
      <p:ext uri="{BB962C8B-B14F-4D97-AF65-F5344CB8AC3E}">
        <p14:creationId xmlns:p14="http://schemas.microsoft.com/office/powerpoint/2010/main" val="530866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54063" indent="-288925" eaLnBrk="0" hangingPunct="0">
              <a:spcBef>
                <a:spcPct val="30000"/>
              </a:spcBef>
              <a:defRPr sz="1200">
                <a:solidFill>
                  <a:schemeClr val="tx1"/>
                </a:solidFill>
                <a:latin typeface="Arial" charset="0"/>
                <a:cs typeface="Arial" charset="0"/>
              </a:defRPr>
            </a:lvl2pPr>
            <a:lvl3pPr marL="1158875" indent="-231775" eaLnBrk="0" hangingPunct="0">
              <a:spcBef>
                <a:spcPct val="30000"/>
              </a:spcBef>
              <a:defRPr sz="1200">
                <a:solidFill>
                  <a:schemeClr val="tx1"/>
                </a:solidFill>
                <a:latin typeface="Arial" charset="0"/>
                <a:cs typeface="Arial" charset="0"/>
              </a:defRPr>
            </a:lvl3pPr>
            <a:lvl4pPr marL="1624013" indent="-231775" eaLnBrk="0" hangingPunct="0">
              <a:spcBef>
                <a:spcPct val="30000"/>
              </a:spcBef>
              <a:defRPr sz="1200">
                <a:solidFill>
                  <a:schemeClr val="tx1"/>
                </a:solidFill>
                <a:latin typeface="Arial" charset="0"/>
                <a:cs typeface="Arial" charset="0"/>
              </a:defRPr>
            </a:lvl4pPr>
            <a:lvl5pPr marL="2087563" indent="-231775" eaLnBrk="0" hangingPunct="0">
              <a:spcBef>
                <a:spcPct val="30000"/>
              </a:spcBef>
              <a:defRPr sz="1200">
                <a:solidFill>
                  <a:schemeClr val="tx1"/>
                </a:solidFill>
                <a:latin typeface="Arial" charset="0"/>
                <a:cs typeface="Arial" charset="0"/>
              </a:defRPr>
            </a:lvl5pPr>
            <a:lvl6pPr marL="2544763" indent="-231775" eaLnBrk="0" fontAlgn="base" hangingPunct="0">
              <a:spcBef>
                <a:spcPct val="30000"/>
              </a:spcBef>
              <a:spcAft>
                <a:spcPct val="0"/>
              </a:spcAft>
              <a:defRPr sz="1200">
                <a:solidFill>
                  <a:schemeClr val="tx1"/>
                </a:solidFill>
                <a:latin typeface="Arial" charset="0"/>
                <a:cs typeface="Arial" charset="0"/>
              </a:defRPr>
            </a:lvl6pPr>
            <a:lvl7pPr marL="3001963" indent="-231775" eaLnBrk="0" fontAlgn="base" hangingPunct="0">
              <a:spcBef>
                <a:spcPct val="30000"/>
              </a:spcBef>
              <a:spcAft>
                <a:spcPct val="0"/>
              </a:spcAft>
              <a:defRPr sz="1200">
                <a:solidFill>
                  <a:schemeClr val="tx1"/>
                </a:solidFill>
                <a:latin typeface="Arial" charset="0"/>
                <a:cs typeface="Arial" charset="0"/>
              </a:defRPr>
            </a:lvl7pPr>
            <a:lvl8pPr marL="3459163" indent="-231775" eaLnBrk="0" fontAlgn="base" hangingPunct="0">
              <a:spcBef>
                <a:spcPct val="30000"/>
              </a:spcBef>
              <a:spcAft>
                <a:spcPct val="0"/>
              </a:spcAft>
              <a:defRPr sz="1200">
                <a:solidFill>
                  <a:schemeClr val="tx1"/>
                </a:solidFill>
                <a:latin typeface="Arial" charset="0"/>
                <a:cs typeface="Arial" charset="0"/>
              </a:defRPr>
            </a:lvl8pPr>
            <a:lvl9pPr marL="3916363" indent="-2317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5497D1B-A64B-4E41-9605-89EEDB1AB9D9}" type="slidenum">
              <a:rPr lang="en-US" altLang="en-US" smtClean="0"/>
              <a:pPr eaLnBrk="1" hangingPunct="1">
                <a:spcBef>
                  <a:spcPct val="0"/>
                </a:spcBef>
              </a:pPr>
              <a:t>1</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z="1200" b="0" kern="1200" dirty="0" smtClean="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197541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52578200-3EC4-418D-8811-B2C1F2833DC0}" type="slidenum">
              <a:rPr lang="en-US" smtClean="0"/>
              <a:pPr>
                <a:defRPr/>
              </a:pPr>
              <a:t>2</a:t>
            </a:fld>
            <a:endParaRPr lang="en-US" dirty="0"/>
          </a:p>
        </p:txBody>
      </p:sp>
    </p:spTree>
    <p:extLst>
      <p:ext uri="{BB962C8B-B14F-4D97-AF65-F5344CB8AC3E}">
        <p14:creationId xmlns:p14="http://schemas.microsoft.com/office/powerpoint/2010/main" val="21694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578200-3EC4-418D-8811-B2C1F2833DC0}" type="slidenum">
              <a:rPr lang="en-US" smtClean="0"/>
              <a:pPr>
                <a:defRPr/>
              </a:pPr>
              <a:t>3</a:t>
            </a:fld>
            <a:endParaRPr lang="en-US" dirty="0"/>
          </a:p>
        </p:txBody>
      </p:sp>
    </p:spTree>
    <p:extLst>
      <p:ext uri="{BB962C8B-B14F-4D97-AF65-F5344CB8AC3E}">
        <p14:creationId xmlns:p14="http://schemas.microsoft.com/office/powerpoint/2010/main" val="1575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578200-3EC4-418D-8811-B2C1F2833DC0}" type="slidenum">
              <a:rPr lang="en-US" smtClean="0"/>
              <a:pPr>
                <a:defRPr/>
              </a:pPr>
              <a:t>4</a:t>
            </a:fld>
            <a:endParaRPr lang="en-US" dirty="0"/>
          </a:p>
        </p:txBody>
      </p:sp>
    </p:spTree>
    <p:extLst>
      <p:ext uri="{BB962C8B-B14F-4D97-AF65-F5344CB8AC3E}">
        <p14:creationId xmlns:p14="http://schemas.microsoft.com/office/powerpoint/2010/main" val="382379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578200-3EC4-418D-8811-B2C1F2833DC0}" type="slidenum">
              <a:rPr lang="en-US" smtClean="0"/>
              <a:pPr>
                <a:defRPr/>
              </a:pPr>
              <a:t>6</a:t>
            </a:fld>
            <a:endParaRPr lang="en-US" dirty="0"/>
          </a:p>
        </p:txBody>
      </p:sp>
    </p:spTree>
    <p:extLst>
      <p:ext uri="{BB962C8B-B14F-4D97-AF65-F5344CB8AC3E}">
        <p14:creationId xmlns:p14="http://schemas.microsoft.com/office/powerpoint/2010/main" val="166596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30A4035-F51A-48A9-8A98-0180DB473CE8}" type="slidenum">
              <a:rPr lang="en-US"/>
              <a:pPr>
                <a:defRPr/>
              </a:pPr>
              <a:t>‹#›</a:t>
            </a:fld>
            <a:endParaRPr lang="en-US" dirty="0"/>
          </a:p>
        </p:txBody>
      </p:sp>
      <p:sp>
        <p:nvSpPr>
          <p:cNvPr id="5" name="Rectangle 6"/>
          <p:cNvSpPr txBox="1">
            <a:spLocks noChangeArrowheads="1"/>
          </p:cNvSpPr>
          <p:nvPr userDrawn="1"/>
        </p:nvSpPr>
        <p:spPr bwMode="auto">
          <a:xfrm>
            <a:off x="3657600" y="6476999"/>
            <a:ext cx="2133600" cy="377825"/>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b="1" kern="1200">
                <a:solidFill>
                  <a:srgbClr val="660066"/>
                </a:solidFill>
                <a:latin typeface="+mj-lt"/>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lgn="ctr">
              <a:defRPr/>
            </a:pPr>
            <a:r>
              <a:rPr lang="en-US" u="sng" dirty="0" smtClean="0">
                <a:solidFill>
                  <a:srgbClr val="FF0000"/>
                </a:solidFill>
              </a:rPr>
              <a:t>Draft </a:t>
            </a:r>
            <a:endParaRPr lang="en-US" u="sng" dirty="0">
              <a:solidFill>
                <a:srgbClr val="FF0000"/>
              </a:solidFill>
            </a:endParaRPr>
          </a:p>
        </p:txBody>
      </p:sp>
    </p:spTree>
    <p:extLst>
      <p:ext uri="{BB962C8B-B14F-4D97-AF65-F5344CB8AC3E}">
        <p14:creationId xmlns:p14="http://schemas.microsoft.com/office/powerpoint/2010/main" val="309736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056B27-01A6-4C97-A562-55E5B53BD89B}" type="slidenum">
              <a:rPr lang="en-US"/>
              <a:pPr>
                <a:defRPr/>
              </a:pPr>
              <a:t>‹#›</a:t>
            </a:fld>
            <a:endParaRPr lang="en-US" dirty="0"/>
          </a:p>
        </p:txBody>
      </p:sp>
    </p:spTree>
    <p:extLst>
      <p:ext uri="{BB962C8B-B14F-4D97-AF65-F5344CB8AC3E}">
        <p14:creationId xmlns:p14="http://schemas.microsoft.com/office/powerpoint/2010/main" val="384699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7E4A458-3092-4528-8C59-38E177F6668A}" type="slidenum">
              <a:rPr lang="en-US"/>
              <a:pPr>
                <a:defRPr/>
              </a:pPr>
              <a:t>‹#›</a:t>
            </a:fld>
            <a:endParaRPr lang="en-US" dirty="0"/>
          </a:p>
        </p:txBody>
      </p:sp>
    </p:spTree>
    <p:extLst>
      <p:ext uri="{BB962C8B-B14F-4D97-AF65-F5344CB8AC3E}">
        <p14:creationId xmlns:p14="http://schemas.microsoft.com/office/powerpoint/2010/main" val="176938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2E0E917-F8F7-4CED-AAF9-90185F13E7BF}" type="slidenum">
              <a:rPr lang="en-US"/>
              <a:pPr>
                <a:defRPr/>
              </a:pPr>
              <a:t>‹#›</a:t>
            </a:fld>
            <a:endParaRPr lang="en-US" dirty="0"/>
          </a:p>
        </p:txBody>
      </p:sp>
    </p:spTree>
    <p:extLst>
      <p:ext uri="{BB962C8B-B14F-4D97-AF65-F5344CB8AC3E}">
        <p14:creationId xmlns:p14="http://schemas.microsoft.com/office/powerpoint/2010/main" val="177375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91A6572-A1F2-41AC-B3BA-16083A0B62DA}" type="slidenum">
              <a:rPr lang="en-US"/>
              <a:pPr>
                <a:defRPr/>
              </a:pPr>
              <a:t>‹#›</a:t>
            </a:fld>
            <a:endParaRPr lang="en-US" dirty="0"/>
          </a:p>
        </p:txBody>
      </p:sp>
    </p:spTree>
    <p:extLst>
      <p:ext uri="{BB962C8B-B14F-4D97-AF65-F5344CB8AC3E}">
        <p14:creationId xmlns:p14="http://schemas.microsoft.com/office/powerpoint/2010/main" val="222877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197E170-5099-429C-96D4-6EDD951913E1}" type="slidenum">
              <a:rPr lang="en-US"/>
              <a:pPr>
                <a:defRPr/>
              </a:pPr>
              <a:t>‹#›</a:t>
            </a:fld>
            <a:endParaRPr lang="en-US" dirty="0"/>
          </a:p>
        </p:txBody>
      </p:sp>
    </p:spTree>
    <p:extLst>
      <p:ext uri="{BB962C8B-B14F-4D97-AF65-F5344CB8AC3E}">
        <p14:creationId xmlns:p14="http://schemas.microsoft.com/office/powerpoint/2010/main" val="168759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BB5DD9C-FC4C-4003-84D8-2E947BFF1C0B}" type="slidenum">
              <a:rPr lang="en-US"/>
              <a:pPr>
                <a:defRPr/>
              </a:pPr>
              <a:t>‹#›</a:t>
            </a:fld>
            <a:endParaRPr lang="en-US" dirty="0"/>
          </a:p>
        </p:txBody>
      </p:sp>
    </p:spTree>
    <p:extLst>
      <p:ext uri="{BB962C8B-B14F-4D97-AF65-F5344CB8AC3E}">
        <p14:creationId xmlns:p14="http://schemas.microsoft.com/office/powerpoint/2010/main" val="417868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EFF85EB-06F1-47FA-BEBE-60973477EB6E}" type="slidenum">
              <a:rPr lang="en-US"/>
              <a:pPr>
                <a:defRPr/>
              </a:pPr>
              <a:t>‹#›</a:t>
            </a:fld>
            <a:endParaRPr lang="en-US" dirty="0"/>
          </a:p>
        </p:txBody>
      </p:sp>
    </p:spTree>
    <p:extLst>
      <p:ext uri="{BB962C8B-B14F-4D97-AF65-F5344CB8AC3E}">
        <p14:creationId xmlns:p14="http://schemas.microsoft.com/office/powerpoint/2010/main" val="342514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C0867E5-309F-44EE-A68F-D157DE93202B}" type="slidenum">
              <a:rPr lang="en-US"/>
              <a:pPr>
                <a:defRPr/>
              </a:pPr>
              <a:t>‹#›</a:t>
            </a:fld>
            <a:endParaRPr lang="en-US" dirty="0"/>
          </a:p>
        </p:txBody>
      </p:sp>
    </p:spTree>
    <p:extLst>
      <p:ext uri="{BB962C8B-B14F-4D97-AF65-F5344CB8AC3E}">
        <p14:creationId xmlns:p14="http://schemas.microsoft.com/office/powerpoint/2010/main" val="170627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25692CC-BFEC-4FD6-AD9B-F236CC7ABC5E}" type="slidenum">
              <a:rPr lang="en-US"/>
              <a:pPr>
                <a:defRPr/>
              </a:pPr>
              <a:t>‹#›</a:t>
            </a:fld>
            <a:endParaRPr lang="en-US" dirty="0"/>
          </a:p>
        </p:txBody>
      </p:sp>
    </p:spTree>
    <p:extLst>
      <p:ext uri="{BB962C8B-B14F-4D97-AF65-F5344CB8AC3E}">
        <p14:creationId xmlns:p14="http://schemas.microsoft.com/office/powerpoint/2010/main" val="301559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CE65812-6D7C-4344-9813-92319DDB6438}" type="slidenum">
              <a:rPr lang="en-US"/>
              <a:pPr>
                <a:defRPr/>
              </a:pPr>
              <a:t>‹#›</a:t>
            </a:fld>
            <a:endParaRPr lang="en-US" dirty="0"/>
          </a:p>
        </p:txBody>
      </p:sp>
    </p:spTree>
    <p:extLst>
      <p:ext uri="{BB962C8B-B14F-4D97-AF65-F5344CB8AC3E}">
        <p14:creationId xmlns:p14="http://schemas.microsoft.com/office/powerpoint/2010/main" val="427019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18A05C8-D2AB-41EC-BA67-0CCCA79BC1C3}" type="slidenum">
              <a:rPr lang="en-US"/>
              <a:pPr>
                <a:defRPr/>
              </a:pPr>
              <a:t>‹#›</a:t>
            </a:fld>
            <a:endParaRPr lang="en-US" dirty="0"/>
          </a:p>
        </p:txBody>
      </p:sp>
    </p:spTree>
    <p:extLst>
      <p:ext uri="{BB962C8B-B14F-4D97-AF65-F5344CB8AC3E}">
        <p14:creationId xmlns:p14="http://schemas.microsoft.com/office/powerpoint/2010/main" val="30949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lide page templat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905000"/>
            <a:ext cx="82296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660066"/>
                </a:solidFill>
                <a:latin typeface="+mj-lt"/>
              </a:defRPr>
            </a:lvl1pPr>
          </a:lstStyle>
          <a:p>
            <a:pPr>
              <a:defRPr/>
            </a:pPr>
            <a:fld id="{CE6E565C-E15D-44E4-9A47-02D6DA4946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200">
          <a:solidFill>
            <a:srgbClr val="CCCC00"/>
          </a:solidFill>
          <a:latin typeface="+mj-lt"/>
          <a:ea typeface="+mj-ea"/>
          <a:cs typeface="+mj-cs"/>
        </a:defRPr>
      </a:lvl1pPr>
      <a:lvl2pPr algn="ctr" rtl="0" eaLnBrk="0" fontAlgn="base" hangingPunct="0">
        <a:spcBef>
          <a:spcPct val="0"/>
        </a:spcBef>
        <a:spcAft>
          <a:spcPct val="0"/>
        </a:spcAft>
        <a:defRPr sz="4200">
          <a:solidFill>
            <a:srgbClr val="CCCC00"/>
          </a:solidFill>
          <a:latin typeface="Georgia" pitchFamily="18" charset="0"/>
          <a:cs typeface="Arial" charset="0"/>
        </a:defRPr>
      </a:lvl2pPr>
      <a:lvl3pPr algn="ctr" rtl="0" eaLnBrk="0" fontAlgn="base" hangingPunct="0">
        <a:spcBef>
          <a:spcPct val="0"/>
        </a:spcBef>
        <a:spcAft>
          <a:spcPct val="0"/>
        </a:spcAft>
        <a:defRPr sz="4200">
          <a:solidFill>
            <a:srgbClr val="CCCC00"/>
          </a:solidFill>
          <a:latin typeface="Georgia" pitchFamily="18" charset="0"/>
          <a:cs typeface="Arial" charset="0"/>
        </a:defRPr>
      </a:lvl3pPr>
      <a:lvl4pPr algn="ctr" rtl="0" eaLnBrk="0" fontAlgn="base" hangingPunct="0">
        <a:spcBef>
          <a:spcPct val="0"/>
        </a:spcBef>
        <a:spcAft>
          <a:spcPct val="0"/>
        </a:spcAft>
        <a:defRPr sz="4200">
          <a:solidFill>
            <a:srgbClr val="CCCC00"/>
          </a:solidFill>
          <a:latin typeface="Georgia" pitchFamily="18" charset="0"/>
          <a:cs typeface="Arial" charset="0"/>
        </a:defRPr>
      </a:lvl4pPr>
      <a:lvl5pPr algn="ctr" rtl="0" eaLnBrk="0" fontAlgn="base" hangingPunct="0">
        <a:spcBef>
          <a:spcPct val="0"/>
        </a:spcBef>
        <a:spcAft>
          <a:spcPct val="0"/>
        </a:spcAft>
        <a:defRPr sz="4200">
          <a:solidFill>
            <a:srgbClr val="CCCC00"/>
          </a:solidFill>
          <a:latin typeface="Georgia" pitchFamily="18" charset="0"/>
          <a:cs typeface="Arial" charset="0"/>
        </a:defRPr>
      </a:lvl5pPr>
      <a:lvl6pPr marL="457200" algn="ctr" rtl="0" fontAlgn="base">
        <a:spcBef>
          <a:spcPct val="0"/>
        </a:spcBef>
        <a:spcAft>
          <a:spcPct val="0"/>
        </a:spcAft>
        <a:defRPr sz="4200">
          <a:solidFill>
            <a:srgbClr val="CCCC00"/>
          </a:solidFill>
          <a:latin typeface="Georgia" pitchFamily="18" charset="0"/>
          <a:cs typeface="Arial" charset="0"/>
        </a:defRPr>
      </a:lvl6pPr>
      <a:lvl7pPr marL="914400" algn="ctr" rtl="0" fontAlgn="base">
        <a:spcBef>
          <a:spcPct val="0"/>
        </a:spcBef>
        <a:spcAft>
          <a:spcPct val="0"/>
        </a:spcAft>
        <a:defRPr sz="4200">
          <a:solidFill>
            <a:srgbClr val="CCCC00"/>
          </a:solidFill>
          <a:latin typeface="Georgia" pitchFamily="18" charset="0"/>
          <a:cs typeface="Arial" charset="0"/>
        </a:defRPr>
      </a:lvl7pPr>
      <a:lvl8pPr marL="1371600" algn="ctr" rtl="0" fontAlgn="base">
        <a:spcBef>
          <a:spcPct val="0"/>
        </a:spcBef>
        <a:spcAft>
          <a:spcPct val="0"/>
        </a:spcAft>
        <a:defRPr sz="4200">
          <a:solidFill>
            <a:srgbClr val="CCCC00"/>
          </a:solidFill>
          <a:latin typeface="Georgia" pitchFamily="18" charset="0"/>
          <a:cs typeface="Arial" charset="0"/>
        </a:defRPr>
      </a:lvl8pPr>
      <a:lvl9pPr marL="1828800" algn="ctr" rtl="0" fontAlgn="base">
        <a:spcBef>
          <a:spcPct val="0"/>
        </a:spcBef>
        <a:spcAft>
          <a:spcPct val="0"/>
        </a:spcAft>
        <a:defRPr sz="4200">
          <a:solidFill>
            <a:srgbClr val="CCCC00"/>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7" descr="slidem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 y="228600"/>
            <a:ext cx="8458200" cy="6440333"/>
          </a:xfrm>
          <a:prstGeom prst="round2DiagRect">
            <a:avLst>
              <a:gd name="adj1" fmla="val 16667"/>
              <a:gd name="adj2" fmla="val 2221"/>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51" name="Text Box 8"/>
          <p:cNvSpPr txBox="1">
            <a:spLocks noChangeArrowheads="1"/>
          </p:cNvSpPr>
          <p:nvPr/>
        </p:nvSpPr>
        <p:spPr bwMode="auto">
          <a:xfrm>
            <a:off x="152400" y="2743200"/>
            <a:ext cx="8839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66"/>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dirty="0" smtClean="0"/>
              <a:t>Reducing Barriers to Electric Storage Resources Providing Wholesale Services</a:t>
            </a:r>
            <a:endParaRPr lang="en-US" sz="2800" dirty="0"/>
          </a:p>
        </p:txBody>
      </p:sp>
      <p:sp>
        <p:nvSpPr>
          <p:cNvPr id="2052" name="Text Box 9"/>
          <p:cNvSpPr txBox="1">
            <a:spLocks noChangeArrowheads="1"/>
          </p:cNvSpPr>
          <p:nvPr/>
        </p:nvSpPr>
        <p:spPr bwMode="auto">
          <a:xfrm>
            <a:off x="838200" y="4588357"/>
            <a:ext cx="762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66"/>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FontTx/>
              <a:buNone/>
            </a:pPr>
            <a:r>
              <a:rPr lang="en-US" sz="2000" b="1" dirty="0" smtClean="0"/>
              <a:t>J. Arnold Quinn</a:t>
            </a:r>
          </a:p>
          <a:p>
            <a:pPr algn="ctr" eaLnBrk="1" hangingPunct="1">
              <a:spcBef>
                <a:spcPts val="0"/>
              </a:spcBef>
              <a:buFontTx/>
              <a:buNone/>
            </a:pPr>
            <a:r>
              <a:rPr lang="en-US" sz="2000" b="1" dirty="0" smtClean="0"/>
              <a:t>Director, Office of Energy Policy and Innovation</a:t>
            </a:r>
            <a:endParaRPr lang="en-US" sz="2000" b="1" dirty="0">
              <a:solidFill>
                <a:schemeClr val="tx1"/>
              </a:solidFill>
              <a:latin typeface="Georgia" pitchFamily="18" charset="0"/>
            </a:endParaRPr>
          </a:p>
          <a:p>
            <a:pPr algn="ctr" eaLnBrk="1" hangingPunct="1">
              <a:spcBef>
                <a:spcPts val="0"/>
              </a:spcBef>
              <a:buFontTx/>
              <a:buNone/>
            </a:pPr>
            <a:r>
              <a:rPr lang="en-US" sz="1000" b="1" dirty="0" smtClean="0">
                <a:solidFill>
                  <a:schemeClr val="tx1"/>
                </a:solidFill>
                <a:latin typeface="+mn-lt"/>
              </a:rPr>
              <a:t>Views expressed do not necessarily represent </a:t>
            </a:r>
          </a:p>
          <a:p>
            <a:pPr algn="ctr" eaLnBrk="1" hangingPunct="1">
              <a:spcBef>
                <a:spcPts val="0"/>
              </a:spcBef>
              <a:buFontTx/>
              <a:buNone/>
            </a:pPr>
            <a:r>
              <a:rPr lang="en-US" sz="1000" b="1" dirty="0" smtClean="0">
                <a:solidFill>
                  <a:schemeClr val="tx1"/>
                </a:solidFill>
                <a:latin typeface="+mn-lt"/>
              </a:rPr>
              <a:t>the vies of the Commission or any Commissioner.</a:t>
            </a:r>
          </a:p>
        </p:txBody>
      </p:sp>
      <p:sp>
        <p:nvSpPr>
          <p:cNvPr id="2053" name="Text Box 11"/>
          <p:cNvSpPr txBox="1">
            <a:spLocks noChangeArrowheads="1"/>
          </p:cNvSpPr>
          <p:nvPr/>
        </p:nvSpPr>
        <p:spPr bwMode="auto">
          <a:xfrm>
            <a:off x="5181600" y="4200555"/>
            <a:ext cx="259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003366"/>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b="1" dirty="0" smtClean="0">
                <a:solidFill>
                  <a:schemeClr val="tx1"/>
                </a:solidFill>
                <a:latin typeface="Georgia" pitchFamily="18" charset="0"/>
              </a:rPr>
              <a:t>February 22, 2017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Commission Actions Related to Electric Storage Resources</a:t>
            </a:r>
            <a:endParaRPr lang="en-US" sz="3200" dirty="0"/>
          </a:p>
        </p:txBody>
      </p:sp>
      <p:sp>
        <p:nvSpPr>
          <p:cNvPr id="3" name="Content Placeholder 2"/>
          <p:cNvSpPr>
            <a:spLocks noGrp="1"/>
          </p:cNvSpPr>
          <p:nvPr>
            <p:ph idx="1"/>
          </p:nvPr>
        </p:nvSpPr>
        <p:spPr>
          <a:xfrm>
            <a:off x="457200" y="1722437"/>
            <a:ext cx="8229600" cy="4221163"/>
          </a:xfrm>
        </p:spPr>
        <p:txBody>
          <a:bodyPr/>
          <a:lstStyle/>
          <a:p>
            <a:endParaRPr lang="en-US" sz="2000" dirty="0" smtClean="0"/>
          </a:p>
          <a:p>
            <a:pPr>
              <a:spcBef>
                <a:spcPts val="1200"/>
              </a:spcBef>
            </a:pPr>
            <a:r>
              <a:rPr lang="en-US" sz="2000" dirty="0" smtClean="0"/>
              <a:t>Order </a:t>
            </a:r>
            <a:r>
              <a:rPr lang="en-US" sz="2000" dirty="0"/>
              <a:t>755 (2011):  Frequency Regulation Compensation</a:t>
            </a:r>
          </a:p>
          <a:p>
            <a:pPr>
              <a:spcBef>
                <a:spcPts val="1200"/>
              </a:spcBef>
            </a:pPr>
            <a:r>
              <a:rPr lang="en-US" sz="2000" dirty="0"/>
              <a:t>Order 1000 (2011): Transmission Planning and Cost Allocation</a:t>
            </a:r>
          </a:p>
          <a:p>
            <a:pPr>
              <a:spcBef>
                <a:spcPts val="1200"/>
              </a:spcBef>
            </a:pPr>
            <a:r>
              <a:rPr lang="en-US" sz="2000" dirty="0" smtClean="0"/>
              <a:t>Order </a:t>
            </a:r>
            <a:r>
              <a:rPr lang="en-US" sz="2000" dirty="0"/>
              <a:t>784 (2013): Third Party Provision of Ancillary </a:t>
            </a:r>
            <a:r>
              <a:rPr lang="en-US" sz="2000" dirty="0" smtClean="0"/>
              <a:t>Services</a:t>
            </a:r>
          </a:p>
          <a:p>
            <a:pPr>
              <a:spcBef>
                <a:spcPts val="1200"/>
              </a:spcBef>
            </a:pPr>
            <a:r>
              <a:rPr lang="en-US" sz="2000" dirty="0" smtClean="0"/>
              <a:t>Order </a:t>
            </a:r>
            <a:r>
              <a:rPr lang="en-US" sz="2000" dirty="0"/>
              <a:t>792 (2013): Small Generator </a:t>
            </a:r>
            <a:r>
              <a:rPr lang="en-US" sz="2000" dirty="0" smtClean="0"/>
              <a:t>Interconnection</a:t>
            </a:r>
          </a:p>
          <a:p>
            <a:pPr>
              <a:spcBef>
                <a:spcPts val="1200"/>
              </a:spcBef>
            </a:pPr>
            <a:r>
              <a:rPr lang="en-US" sz="2000" dirty="0" smtClean="0"/>
              <a:t>Industry Panel on Electric Storage Resources (2015)</a:t>
            </a:r>
            <a:endParaRPr lang="en-US" sz="2000" dirty="0"/>
          </a:p>
        </p:txBody>
      </p:sp>
      <p:sp>
        <p:nvSpPr>
          <p:cNvPr id="4" name="Slide Number Placeholder 3"/>
          <p:cNvSpPr>
            <a:spLocks noGrp="1"/>
          </p:cNvSpPr>
          <p:nvPr>
            <p:ph type="sldNum" sz="quarter" idx="10"/>
          </p:nvPr>
        </p:nvSpPr>
        <p:spPr/>
        <p:txBody>
          <a:bodyPr/>
          <a:lstStyle/>
          <a:p>
            <a:pPr>
              <a:defRPr/>
            </a:pPr>
            <a:fld id="{691A6572-A1F2-41AC-B3BA-16083A0B62DA}" type="slidenum">
              <a:rPr lang="en-US" smtClean="0"/>
              <a:pPr>
                <a:defRPr/>
              </a:pPr>
              <a:t>2</a:t>
            </a:fld>
            <a:endParaRPr lang="en-US" dirty="0"/>
          </a:p>
        </p:txBody>
      </p:sp>
    </p:spTree>
    <p:extLst>
      <p:ext uri="{BB962C8B-B14F-4D97-AF65-F5344CB8AC3E}">
        <p14:creationId xmlns:p14="http://schemas.microsoft.com/office/powerpoint/2010/main" val="326498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Recent FERC Actions</a:t>
            </a:r>
            <a:endParaRPr lang="en-US" sz="3200" dirty="0"/>
          </a:p>
        </p:txBody>
      </p:sp>
      <p:sp>
        <p:nvSpPr>
          <p:cNvPr id="3" name="Content Placeholder 2"/>
          <p:cNvSpPr>
            <a:spLocks noGrp="1"/>
          </p:cNvSpPr>
          <p:nvPr>
            <p:ph idx="1"/>
          </p:nvPr>
        </p:nvSpPr>
        <p:spPr>
          <a:xfrm>
            <a:off x="457200" y="2179637"/>
            <a:ext cx="8229600" cy="4221163"/>
          </a:xfrm>
        </p:spPr>
        <p:txBody>
          <a:bodyPr/>
          <a:lstStyle/>
          <a:p>
            <a:pPr eaLnBrk="1" hangingPunct="1">
              <a:spcBef>
                <a:spcPts val="1200"/>
              </a:spcBef>
              <a:defRPr/>
            </a:pPr>
            <a:r>
              <a:rPr lang="en-US" sz="2000" dirty="0" smtClean="0"/>
              <a:t>Electric </a:t>
            </a:r>
            <a:r>
              <a:rPr lang="en-US" sz="2000" dirty="0"/>
              <a:t>Storage Participation in the Organized Wholesale Electric Markets (Docket </a:t>
            </a:r>
            <a:r>
              <a:rPr lang="en-US" sz="2000" dirty="0" smtClean="0"/>
              <a:t>Nos. AD16-20-000, RM16-23-000)</a:t>
            </a:r>
            <a:endParaRPr lang="en-US" altLang="en-US" sz="2000" dirty="0"/>
          </a:p>
          <a:p>
            <a:pPr eaLnBrk="1" hangingPunct="1">
              <a:spcBef>
                <a:spcPts val="1200"/>
              </a:spcBef>
              <a:defRPr/>
            </a:pPr>
            <a:r>
              <a:rPr lang="en-US" altLang="en-US" sz="2000" dirty="0"/>
              <a:t>Storage as Transmission Asset Technical Conference and Policy Statement (AD16-25-000, PL17-2-000)</a:t>
            </a:r>
          </a:p>
          <a:p>
            <a:pPr eaLnBrk="1" hangingPunct="1">
              <a:spcBef>
                <a:spcPts val="1200"/>
              </a:spcBef>
              <a:defRPr/>
            </a:pPr>
            <a:r>
              <a:rPr lang="en-US" altLang="en-US" sz="2000" dirty="0" smtClean="0"/>
              <a:t>Reform of Generator Interconnection Procedures and Agreements (Docket Nos. RM16-12-000, RM15-21-000, RM17-8-000)</a:t>
            </a:r>
          </a:p>
          <a:p>
            <a:pPr eaLnBrk="1" hangingPunct="1">
              <a:spcBef>
                <a:spcPts val="1200"/>
              </a:spcBef>
              <a:defRPr/>
            </a:pPr>
            <a:r>
              <a:rPr lang="en-US" altLang="en-US" sz="2000" dirty="0" smtClean="0"/>
              <a:t>Order Partially Granting Indianapolis Power and Light’s Complaint against MISO Tariff (EL17-8-000)</a:t>
            </a:r>
            <a:endParaRPr lang="en-US" altLang="en-US" sz="2000" dirty="0"/>
          </a:p>
          <a:p>
            <a:pPr eaLnBrk="1" hangingPunct="1">
              <a:spcBef>
                <a:spcPts val="1200"/>
              </a:spcBef>
              <a:defRPr/>
            </a:pPr>
            <a:endParaRPr lang="en-US" altLang="en-US" dirty="0"/>
          </a:p>
        </p:txBody>
      </p:sp>
      <p:sp>
        <p:nvSpPr>
          <p:cNvPr id="4" name="Slide Number Placeholder 3"/>
          <p:cNvSpPr>
            <a:spLocks noGrp="1"/>
          </p:cNvSpPr>
          <p:nvPr>
            <p:ph type="sldNum" sz="quarter" idx="10"/>
          </p:nvPr>
        </p:nvSpPr>
        <p:spPr/>
        <p:txBody>
          <a:bodyPr/>
          <a:lstStyle/>
          <a:p>
            <a:pPr>
              <a:defRPr/>
            </a:pPr>
            <a:fld id="{691A6572-A1F2-41AC-B3BA-16083A0B62DA}" type="slidenum">
              <a:rPr lang="en-US" smtClean="0"/>
              <a:pPr>
                <a:defRPr/>
              </a:pPr>
              <a:t>3</a:t>
            </a:fld>
            <a:endParaRPr lang="en-US" dirty="0"/>
          </a:p>
        </p:txBody>
      </p:sp>
    </p:spTree>
    <p:extLst>
      <p:ext uri="{BB962C8B-B14F-4D97-AF65-F5344CB8AC3E}">
        <p14:creationId xmlns:p14="http://schemas.microsoft.com/office/powerpoint/2010/main" val="4158081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dirty="0" smtClean="0"/>
              <a:t>NOPR on </a:t>
            </a:r>
            <a:r>
              <a:rPr lang="en-US" sz="3200" dirty="0"/>
              <a:t>Electric Storage Participation in the Organized Wholesale Electric </a:t>
            </a:r>
            <a:r>
              <a:rPr lang="en-US" sz="3200" dirty="0" smtClean="0"/>
              <a:t>Markets</a:t>
            </a:r>
            <a:endParaRPr lang="en-US" sz="2800" b="1" dirty="0">
              <a:solidFill>
                <a:srgbClr val="FF9900"/>
              </a:solidFill>
            </a:endParaRPr>
          </a:p>
        </p:txBody>
      </p:sp>
      <p:sp>
        <p:nvSpPr>
          <p:cNvPr id="3" name="Content Placeholder 2"/>
          <p:cNvSpPr>
            <a:spLocks noGrp="1"/>
          </p:cNvSpPr>
          <p:nvPr>
            <p:ph idx="1"/>
          </p:nvPr>
        </p:nvSpPr>
        <p:spPr>
          <a:xfrm>
            <a:off x="457200" y="1905000"/>
            <a:ext cx="8229600" cy="4800600"/>
          </a:xfrm>
        </p:spPr>
        <p:txBody>
          <a:bodyPr/>
          <a:lstStyle/>
          <a:p>
            <a:pPr marL="0" indent="0">
              <a:buNone/>
            </a:pPr>
            <a:endParaRPr lang="en-US" sz="2500" dirty="0" smtClean="0"/>
          </a:p>
          <a:p>
            <a:pPr marL="0" indent="0">
              <a:buNone/>
            </a:pPr>
            <a:r>
              <a:rPr lang="en-US" sz="2500" dirty="0" smtClean="0"/>
              <a:t>The Commission issued a NOPR in November 2016 proposing to </a:t>
            </a:r>
            <a:r>
              <a:rPr lang="en-US" sz="2500" dirty="0"/>
              <a:t>require each RTO and ISO </a:t>
            </a:r>
            <a:r>
              <a:rPr lang="en-US" sz="2500" dirty="0" smtClean="0"/>
              <a:t>to:</a:t>
            </a:r>
          </a:p>
          <a:p>
            <a:pPr marL="0" indent="0">
              <a:buNone/>
            </a:pPr>
            <a:r>
              <a:rPr lang="en-US" sz="2500" dirty="0"/>
              <a:t>	</a:t>
            </a:r>
            <a:r>
              <a:rPr lang="en-US" sz="2500" dirty="0" smtClean="0"/>
              <a:t>(</a:t>
            </a:r>
            <a:r>
              <a:rPr lang="en-US" sz="2500" dirty="0"/>
              <a:t>1) establish a participation model consisting of market rules </a:t>
            </a:r>
            <a:r>
              <a:rPr lang="en-US" sz="2500" dirty="0" smtClean="0"/>
              <a:t>that </a:t>
            </a:r>
            <a:r>
              <a:rPr lang="en-US" sz="2500" dirty="0"/>
              <a:t>accommodates </a:t>
            </a:r>
            <a:r>
              <a:rPr lang="en-US" sz="2500" dirty="0" smtClean="0"/>
              <a:t>the participation of storage resources in wholesale </a:t>
            </a:r>
            <a:r>
              <a:rPr lang="en-US" sz="2500" dirty="0"/>
              <a:t>electric markets and </a:t>
            </a:r>
          </a:p>
          <a:p>
            <a:pPr marL="0" indent="0">
              <a:buNone/>
            </a:pPr>
            <a:r>
              <a:rPr lang="en-US" sz="2500" dirty="0"/>
              <a:t>	(2) allow distributed energy resource aggregators, including electric storage resources, to participate directly in the organized wholesale electric markets</a:t>
            </a:r>
            <a:r>
              <a:rPr lang="en-US" sz="2500" dirty="0" smtClean="0"/>
              <a:t>.</a:t>
            </a:r>
          </a:p>
          <a:p>
            <a:pPr marL="0" indent="0">
              <a:buNone/>
            </a:pPr>
            <a:endParaRPr lang="en-US" sz="2200" dirty="0" smtClean="0"/>
          </a:p>
          <a:p>
            <a:pPr marL="0" indent="0">
              <a:buNone/>
            </a:pPr>
            <a:r>
              <a:rPr lang="en-US" sz="2200" dirty="0" smtClean="0"/>
              <a:t>Comments received on February 13, 2017 from 108 commenters, more than 1600 pages</a:t>
            </a:r>
            <a:endParaRPr lang="en-US" sz="2200" dirty="0" smtClean="0"/>
          </a:p>
        </p:txBody>
      </p:sp>
      <p:sp>
        <p:nvSpPr>
          <p:cNvPr id="4" name="Slide Number Placeholder 3"/>
          <p:cNvSpPr>
            <a:spLocks noGrp="1"/>
          </p:cNvSpPr>
          <p:nvPr>
            <p:ph type="sldNum" sz="quarter" idx="10"/>
          </p:nvPr>
        </p:nvSpPr>
        <p:spPr/>
        <p:txBody>
          <a:bodyPr/>
          <a:lstStyle/>
          <a:p>
            <a:pPr>
              <a:defRPr/>
            </a:pPr>
            <a:fld id="{691A6572-A1F2-41AC-B3BA-16083A0B62DA}" type="slidenum">
              <a:rPr lang="en-US" smtClean="0"/>
              <a:pPr>
                <a:defRPr/>
              </a:pPr>
              <a:t>4</a:t>
            </a:fld>
            <a:endParaRPr lang="en-US" dirty="0"/>
          </a:p>
        </p:txBody>
      </p:sp>
    </p:spTree>
    <p:extLst>
      <p:ext uri="{BB962C8B-B14F-4D97-AF65-F5344CB8AC3E}">
        <p14:creationId xmlns:p14="http://schemas.microsoft.com/office/powerpoint/2010/main" val="3372963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Policy Statement </a:t>
            </a:r>
            <a:r>
              <a:rPr lang="en-US" sz="3200" dirty="0"/>
              <a:t>on Utilization of Electric Storage as a Transmission </a:t>
            </a:r>
            <a:r>
              <a:rPr lang="en-US" sz="3200" dirty="0" smtClean="0"/>
              <a:t>Asset</a:t>
            </a:r>
            <a:endParaRPr lang="en-US" sz="2800" b="1" dirty="0">
              <a:solidFill>
                <a:srgbClr val="FF9900"/>
              </a:solidFill>
            </a:endParaRPr>
          </a:p>
        </p:txBody>
      </p:sp>
      <p:sp>
        <p:nvSpPr>
          <p:cNvPr id="3" name="Content Placeholder 2"/>
          <p:cNvSpPr>
            <a:spLocks noGrp="1"/>
          </p:cNvSpPr>
          <p:nvPr>
            <p:ph idx="1"/>
          </p:nvPr>
        </p:nvSpPr>
        <p:spPr>
          <a:xfrm>
            <a:off x="457200" y="2057400"/>
            <a:ext cx="8229600" cy="4953000"/>
          </a:xfrm>
        </p:spPr>
        <p:txBody>
          <a:bodyPr/>
          <a:lstStyle/>
          <a:p>
            <a:pPr marL="0" lvl="0" indent="0">
              <a:buNone/>
            </a:pPr>
            <a:endParaRPr lang="en-US" sz="2400" dirty="0" smtClean="0"/>
          </a:p>
          <a:p>
            <a:pPr marL="0" lvl="0" indent="0">
              <a:buNone/>
            </a:pPr>
            <a:r>
              <a:rPr lang="en-US" sz="2400" dirty="0" smtClean="0"/>
              <a:t>On </a:t>
            </a:r>
            <a:r>
              <a:rPr lang="en-US" sz="2400" dirty="0"/>
              <a:t>January 19, 2017 the Commission issued a policy statement </a:t>
            </a:r>
            <a:r>
              <a:rPr lang="en-US" sz="2400" dirty="0" smtClean="0"/>
              <a:t>on electric </a:t>
            </a:r>
            <a:r>
              <a:rPr lang="en-US" sz="2400" dirty="0"/>
              <a:t>storage resources that seek to concurrently recover their costs through cost-based and market-based </a:t>
            </a:r>
            <a:r>
              <a:rPr lang="en-US" sz="2400" dirty="0" smtClean="0"/>
              <a:t>rates, which provided </a:t>
            </a:r>
            <a:r>
              <a:rPr lang="en-US" sz="2400" dirty="0"/>
              <a:t>guidance related to:  </a:t>
            </a:r>
            <a:endParaRPr lang="en-US" sz="2400" dirty="0" smtClean="0"/>
          </a:p>
          <a:p>
            <a:r>
              <a:rPr lang="en-US" sz="2400" dirty="0" smtClean="0"/>
              <a:t>double </a:t>
            </a:r>
            <a:r>
              <a:rPr lang="en-US" sz="2400" dirty="0"/>
              <a:t>recovery of costs, </a:t>
            </a:r>
            <a:endParaRPr lang="en-US" sz="2400" dirty="0" smtClean="0"/>
          </a:p>
          <a:p>
            <a:r>
              <a:rPr lang="en-US" sz="2400" dirty="0" smtClean="0"/>
              <a:t>potential </a:t>
            </a:r>
            <a:r>
              <a:rPr lang="en-US" sz="2400" dirty="0"/>
              <a:t>for adverse competitive impacts, and </a:t>
            </a:r>
            <a:endParaRPr lang="en-US" sz="2400" dirty="0" smtClean="0"/>
          </a:p>
          <a:p>
            <a:r>
              <a:rPr lang="en-US" sz="2400" dirty="0" smtClean="0"/>
              <a:t>the </a:t>
            </a:r>
            <a:r>
              <a:rPr lang="en-US" sz="2400" dirty="0"/>
              <a:t>need for independence of regional grid operators from market participants.</a:t>
            </a:r>
          </a:p>
          <a:p>
            <a:endParaRPr lang="en-US" sz="2400" dirty="0"/>
          </a:p>
        </p:txBody>
      </p:sp>
      <p:sp>
        <p:nvSpPr>
          <p:cNvPr id="4" name="Slide Number Placeholder 3"/>
          <p:cNvSpPr>
            <a:spLocks noGrp="1"/>
          </p:cNvSpPr>
          <p:nvPr>
            <p:ph type="sldNum" sz="quarter" idx="10"/>
          </p:nvPr>
        </p:nvSpPr>
        <p:spPr/>
        <p:txBody>
          <a:bodyPr/>
          <a:lstStyle/>
          <a:p>
            <a:pPr>
              <a:defRPr/>
            </a:pPr>
            <a:fld id="{691A6572-A1F2-41AC-B3BA-16083A0B62DA}" type="slidenum">
              <a:rPr lang="en-US" smtClean="0"/>
              <a:pPr>
                <a:defRPr/>
              </a:pPr>
              <a:t>5</a:t>
            </a:fld>
            <a:endParaRPr lang="en-US" dirty="0"/>
          </a:p>
        </p:txBody>
      </p:sp>
    </p:spTree>
    <p:extLst>
      <p:ext uri="{BB962C8B-B14F-4D97-AF65-F5344CB8AC3E}">
        <p14:creationId xmlns:p14="http://schemas.microsoft.com/office/powerpoint/2010/main" val="293356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ltLang="en-US" sz="3200" dirty="0" smtClean="0"/>
              <a:t>NOPR on Generator </a:t>
            </a:r>
            <a:r>
              <a:rPr lang="en-US" altLang="en-US" sz="3200" dirty="0"/>
              <a:t>Interconnection Procedures and Agreements </a:t>
            </a:r>
            <a:endParaRPr lang="en-US" dirty="0"/>
          </a:p>
        </p:txBody>
      </p:sp>
      <p:sp>
        <p:nvSpPr>
          <p:cNvPr id="3" name="Content Placeholder 2"/>
          <p:cNvSpPr>
            <a:spLocks noGrp="1"/>
          </p:cNvSpPr>
          <p:nvPr>
            <p:ph idx="1"/>
          </p:nvPr>
        </p:nvSpPr>
        <p:spPr>
          <a:xfrm>
            <a:off x="381000" y="1905000"/>
            <a:ext cx="8382000" cy="4221163"/>
          </a:xfrm>
        </p:spPr>
        <p:txBody>
          <a:bodyPr/>
          <a:lstStyle/>
          <a:p>
            <a:pPr marL="0" indent="0">
              <a:buNone/>
            </a:pPr>
            <a:r>
              <a:rPr lang="en-US" sz="2000" dirty="0"/>
              <a:t>T</a:t>
            </a:r>
            <a:r>
              <a:rPr lang="en-US" sz="2000" dirty="0" smtClean="0"/>
              <a:t>he </a:t>
            </a:r>
            <a:r>
              <a:rPr lang="en-US" sz="2000" dirty="0"/>
              <a:t>Commission’s December 2016 </a:t>
            </a:r>
            <a:r>
              <a:rPr lang="en-US" sz="2000" dirty="0" smtClean="0"/>
              <a:t>Generator Interconnection NOPR included a few proposed reforms that could particularly benefit electric storage resources:</a:t>
            </a:r>
          </a:p>
          <a:p>
            <a:r>
              <a:rPr lang="en-US" sz="1800" dirty="0" smtClean="0"/>
              <a:t>Revising the definition of Generating Facility in the LGIA and LGIP to explicitly include electric storage resources</a:t>
            </a:r>
          </a:p>
          <a:p>
            <a:r>
              <a:rPr lang="en-US" sz="1800" dirty="0" smtClean="0"/>
              <a:t>Allowing interconnection customers to request interconnection service below the rated generating facility capacity (e.g., a combined wind/storage facility)</a:t>
            </a:r>
          </a:p>
          <a:p>
            <a:r>
              <a:rPr lang="en-US" sz="1800" dirty="0" smtClean="0"/>
              <a:t>Requiring transmission providers to establish a process for provisional interconnection service before all network upgrades are completed</a:t>
            </a:r>
          </a:p>
          <a:p>
            <a:r>
              <a:rPr lang="en-US" sz="1800" dirty="0" smtClean="0"/>
              <a:t>Requiring transmission providers to establish an expedited process for the utilization of surplus interconnection service</a:t>
            </a:r>
          </a:p>
          <a:p>
            <a:r>
              <a:rPr lang="en-US" sz="1800" dirty="0" smtClean="0"/>
              <a:t>Requiring transmission providers review and report to the Commission on whether their modeling and study practices adequately account for the operational characteristics of electric </a:t>
            </a:r>
            <a:r>
              <a:rPr lang="en-US" sz="1800" smtClean="0"/>
              <a:t>storage resources.</a:t>
            </a:r>
            <a:endParaRPr lang="en-US" sz="1800" dirty="0"/>
          </a:p>
        </p:txBody>
      </p:sp>
      <p:sp>
        <p:nvSpPr>
          <p:cNvPr id="4" name="Slide Number Placeholder 3"/>
          <p:cNvSpPr>
            <a:spLocks noGrp="1"/>
          </p:cNvSpPr>
          <p:nvPr>
            <p:ph type="sldNum" sz="quarter" idx="10"/>
          </p:nvPr>
        </p:nvSpPr>
        <p:spPr/>
        <p:txBody>
          <a:bodyPr/>
          <a:lstStyle/>
          <a:p>
            <a:pPr>
              <a:defRPr/>
            </a:pPr>
            <a:fld id="{691A6572-A1F2-41AC-B3BA-16083A0B62DA}" type="slidenum">
              <a:rPr lang="en-US" smtClean="0"/>
              <a:pPr>
                <a:defRPr/>
              </a:pPr>
              <a:t>6</a:t>
            </a:fld>
            <a:endParaRPr lang="en-US" dirty="0"/>
          </a:p>
        </p:txBody>
      </p:sp>
    </p:spTree>
    <p:extLst>
      <p:ext uri="{BB962C8B-B14F-4D97-AF65-F5344CB8AC3E}">
        <p14:creationId xmlns:p14="http://schemas.microsoft.com/office/powerpoint/2010/main" val="175243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Indianapolis Power and Light’s Complaint</a:t>
            </a:r>
            <a:endParaRPr lang="en-US" sz="2800" b="1" dirty="0">
              <a:solidFill>
                <a:srgbClr val="FF9900"/>
              </a:solidFill>
            </a:endParaRPr>
          </a:p>
        </p:txBody>
      </p:sp>
      <p:sp>
        <p:nvSpPr>
          <p:cNvPr id="3" name="Content Placeholder 2"/>
          <p:cNvSpPr>
            <a:spLocks noGrp="1"/>
          </p:cNvSpPr>
          <p:nvPr>
            <p:ph idx="1"/>
          </p:nvPr>
        </p:nvSpPr>
        <p:spPr/>
        <p:txBody>
          <a:bodyPr/>
          <a:lstStyle/>
          <a:p>
            <a:r>
              <a:rPr lang="en-US" sz="1800" dirty="0"/>
              <a:t>In a recent complaint, Indianapolis Power &amp; Light argued that MISO’s Tariff is unjust and unreasonable because it fails to properly account for currently available grid-scale battery storage devices. They argued, among other things, that the MISO Tariff’s “Stored Energy Resource” </a:t>
            </a:r>
            <a:r>
              <a:rPr lang="en-US" sz="1800" dirty="0" smtClean="0"/>
              <a:t>resource type does </a:t>
            </a:r>
            <a:r>
              <a:rPr lang="en-US" sz="1800" dirty="0"/>
              <a:t>not allow electric storage resources to provide all products that they are technically capable of providing. </a:t>
            </a:r>
          </a:p>
          <a:p>
            <a:pPr lvl="0"/>
            <a:r>
              <a:rPr lang="en-US" sz="1800" dirty="0"/>
              <a:t>On this issue, the Commission </a:t>
            </a:r>
            <a:r>
              <a:rPr lang="en-US" sz="1800" dirty="0" smtClean="0"/>
              <a:t>granted </a:t>
            </a:r>
            <a:r>
              <a:rPr lang="en-US" sz="1800" dirty="0"/>
              <a:t>IPL’s complaint, finding that MISO’s tariff was unjust and unreasonable because it unnecessarily restricts competition by preventing electric storage resources from providing all the services that they are technically capable of providing, which could lead to unjust and unreasonable rates.  The Commission directed MISO to submit a compliance filing within 60 days. </a:t>
            </a:r>
          </a:p>
          <a:p>
            <a:pPr lvl="0"/>
            <a:r>
              <a:rPr lang="en-US" sz="1800" dirty="0"/>
              <a:t>Note that this order is still within the rehearing </a:t>
            </a:r>
            <a:r>
              <a:rPr lang="en-US" sz="1800" dirty="0" smtClean="0"/>
              <a:t>window, so I can’t discuss it.</a:t>
            </a:r>
            <a:endParaRPr lang="en-US" sz="1800" dirty="0"/>
          </a:p>
        </p:txBody>
      </p:sp>
      <p:sp>
        <p:nvSpPr>
          <p:cNvPr id="4" name="Slide Number Placeholder 3"/>
          <p:cNvSpPr>
            <a:spLocks noGrp="1"/>
          </p:cNvSpPr>
          <p:nvPr>
            <p:ph type="sldNum" sz="quarter" idx="10"/>
          </p:nvPr>
        </p:nvSpPr>
        <p:spPr/>
        <p:txBody>
          <a:bodyPr/>
          <a:lstStyle/>
          <a:p>
            <a:pPr>
              <a:defRPr/>
            </a:pPr>
            <a:fld id="{691A6572-A1F2-41AC-B3BA-16083A0B62DA}" type="slidenum">
              <a:rPr lang="en-US" smtClean="0"/>
              <a:pPr>
                <a:defRPr/>
              </a:pPr>
              <a:t>7</a:t>
            </a:fld>
            <a:endParaRPr lang="en-US" dirty="0"/>
          </a:p>
        </p:txBody>
      </p:sp>
    </p:spTree>
    <p:extLst>
      <p:ext uri="{BB962C8B-B14F-4D97-AF65-F5344CB8AC3E}">
        <p14:creationId xmlns:p14="http://schemas.microsoft.com/office/powerpoint/2010/main" val="32834862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27928</TotalTime>
  <Words>542</Words>
  <Application>Microsoft Office PowerPoint</Application>
  <PresentationFormat>On-screen Show (4:3)</PresentationFormat>
  <Paragraphs>53</Paragraphs>
  <Slides>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Georgia</vt:lpstr>
      <vt:lpstr>Default Design</vt:lpstr>
      <vt:lpstr>PowerPoint Presentation</vt:lpstr>
      <vt:lpstr>Commission Actions Related to Electric Storage Resources</vt:lpstr>
      <vt:lpstr>Recent FERC Actions</vt:lpstr>
      <vt:lpstr>NOPR on Electric Storage Participation in the Organized Wholesale Electric Markets</vt:lpstr>
      <vt:lpstr>Policy Statement on Utilization of Electric Storage as a Transmission Asset</vt:lpstr>
      <vt:lpstr>NOPR on Generator Interconnection Procedures and Agreements </vt:lpstr>
      <vt:lpstr>Indianapolis Power and Light’s Complaint</vt:lpstr>
    </vt:vector>
  </TitlesOfParts>
  <Company>FERC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jaemo2</dc:creator>
  <cp:lastModifiedBy>Arnie Quinn</cp:lastModifiedBy>
  <cp:revision>753</cp:revision>
  <cp:lastPrinted>2016-09-27T13:26:19Z</cp:lastPrinted>
  <dcterms:created xsi:type="dcterms:W3CDTF">2009-10-05T18:26:41Z</dcterms:created>
  <dcterms:modified xsi:type="dcterms:W3CDTF">2017-02-17T18:52:06Z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